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7" r:id="rId1"/>
  </p:sldMasterIdLst>
  <p:sldIdLst>
    <p:sldId id="264" r:id="rId2"/>
    <p:sldId id="267" r:id="rId3"/>
    <p:sldId id="271" r:id="rId4"/>
    <p:sldId id="274" r:id="rId5"/>
    <p:sldId id="273" r:id="rId6"/>
    <p:sldId id="269" r:id="rId7"/>
    <p:sldId id="275"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E8005668-951E-452D-A98C-0A6C028B982E}" type="datetimeFigureOut">
              <a:rPr lang="en-US" smtClean="0"/>
              <a:t>4/14/2020</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09F2699E-0C38-4A92-98A3-584D227CCC9B}"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66595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05668-951E-452D-A98C-0A6C028B982E}" type="datetimeFigureOut">
              <a:rPr lang="en-US" smtClean="0"/>
              <a:t>4/14/2020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F2699E-0C38-4A92-98A3-584D227CCC9B}" type="slidenum">
              <a:rPr lang="en-US" smtClean="0"/>
              <a:t>‹#›</a:t>
            </a:fld>
            <a:endParaRPr lang="en-US"/>
          </a:p>
        </p:txBody>
      </p:sp>
    </p:spTree>
    <p:extLst>
      <p:ext uri="{BB962C8B-B14F-4D97-AF65-F5344CB8AC3E}">
        <p14:creationId xmlns:p14="http://schemas.microsoft.com/office/powerpoint/2010/main" val="918294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05668-951E-452D-A98C-0A6C028B982E}" type="datetimeFigureOut">
              <a:rPr lang="en-US" smtClean="0"/>
              <a:t>4/14/2020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F2699E-0C38-4A92-98A3-584D227CCC9B}" type="slidenum">
              <a:rPr lang="en-US" smtClean="0"/>
              <a:t>‹#›</a:t>
            </a:fld>
            <a:endParaRPr lang="en-US"/>
          </a:p>
        </p:txBody>
      </p:sp>
    </p:spTree>
    <p:extLst>
      <p:ext uri="{BB962C8B-B14F-4D97-AF65-F5344CB8AC3E}">
        <p14:creationId xmlns:p14="http://schemas.microsoft.com/office/powerpoint/2010/main" val="2938251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05668-951E-452D-A98C-0A6C028B982E}" type="datetimeFigureOut">
              <a:rPr lang="en-US" smtClean="0"/>
              <a:t>4/14/2020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F2699E-0C38-4A92-98A3-584D227CCC9B}" type="slidenum">
              <a:rPr lang="en-US" smtClean="0"/>
              <a:t>‹#›</a:t>
            </a:fld>
            <a:endParaRPr lang="en-US"/>
          </a:p>
        </p:txBody>
      </p:sp>
    </p:spTree>
    <p:extLst>
      <p:ext uri="{BB962C8B-B14F-4D97-AF65-F5344CB8AC3E}">
        <p14:creationId xmlns:p14="http://schemas.microsoft.com/office/powerpoint/2010/main" val="3184168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E8005668-951E-452D-A98C-0A6C028B982E}" type="datetimeFigureOut">
              <a:rPr lang="en-US" smtClean="0"/>
              <a:t>4/14/2020</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09F2699E-0C38-4A92-98A3-584D227CCC9B}"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514397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005668-951E-452D-A98C-0A6C028B982E}" type="datetimeFigureOut">
              <a:rPr lang="en-US" smtClean="0"/>
              <a:t>4/14/2020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F2699E-0C38-4A92-98A3-584D227CCC9B}" type="slidenum">
              <a:rPr lang="en-US" smtClean="0"/>
              <a:t>‹#›</a:t>
            </a:fld>
            <a:endParaRPr lang="en-US"/>
          </a:p>
        </p:txBody>
      </p:sp>
    </p:spTree>
    <p:extLst>
      <p:ext uri="{BB962C8B-B14F-4D97-AF65-F5344CB8AC3E}">
        <p14:creationId xmlns:p14="http://schemas.microsoft.com/office/powerpoint/2010/main" val="241415285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005668-951E-452D-A98C-0A6C028B982E}" type="datetimeFigureOut">
              <a:rPr lang="en-US" smtClean="0"/>
              <a:t>4/14/2020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F2699E-0C38-4A92-98A3-584D227CCC9B}" type="slidenum">
              <a:rPr lang="en-US" smtClean="0"/>
              <a:t>‹#›</a:t>
            </a:fld>
            <a:endParaRPr lang="en-US"/>
          </a:p>
        </p:txBody>
      </p:sp>
    </p:spTree>
    <p:extLst>
      <p:ext uri="{BB962C8B-B14F-4D97-AF65-F5344CB8AC3E}">
        <p14:creationId xmlns:p14="http://schemas.microsoft.com/office/powerpoint/2010/main" val="418105681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005668-951E-452D-A98C-0A6C028B982E}" type="datetimeFigureOut">
              <a:rPr lang="en-US" smtClean="0"/>
              <a:t>4/14/2020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F2699E-0C38-4A92-98A3-584D227CCC9B}" type="slidenum">
              <a:rPr lang="en-US" smtClean="0"/>
              <a:t>‹#›</a:t>
            </a:fld>
            <a:endParaRPr lang="en-US"/>
          </a:p>
        </p:txBody>
      </p:sp>
    </p:spTree>
    <p:extLst>
      <p:ext uri="{BB962C8B-B14F-4D97-AF65-F5344CB8AC3E}">
        <p14:creationId xmlns:p14="http://schemas.microsoft.com/office/powerpoint/2010/main" val="3701851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05668-951E-452D-A98C-0A6C028B982E}" type="datetimeFigureOut">
              <a:rPr lang="en-US" smtClean="0"/>
              <a:t>4/14/2020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F2699E-0C38-4A92-98A3-584D227CCC9B}" type="slidenum">
              <a:rPr lang="en-US" smtClean="0"/>
              <a:t>‹#›</a:t>
            </a:fld>
            <a:endParaRPr lang="en-US"/>
          </a:p>
        </p:txBody>
      </p:sp>
    </p:spTree>
    <p:extLst>
      <p:ext uri="{BB962C8B-B14F-4D97-AF65-F5344CB8AC3E}">
        <p14:creationId xmlns:p14="http://schemas.microsoft.com/office/powerpoint/2010/main" val="3860402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E8005668-951E-452D-A98C-0A6C028B982E}" type="datetimeFigureOut">
              <a:rPr lang="en-US" smtClean="0"/>
              <a:t>4/14/2020</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09F2699E-0C38-4A92-98A3-584D227CCC9B}"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5341683"/>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E8005668-951E-452D-A98C-0A6C028B982E}" type="datetimeFigureOut">
              <a:rPr lang="en-US" smtClean="0"/>
              <a:t>4/14/2020</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09F2699E-0C38-4A92-98A3-584D227CCC9B}" type="slidenum">
              <a:rPr lang="en-US" smtClean="0"/>
              <a:t>‹#›</a:t>
            </a:fld>
            <a:endParaRPr lang="en-US"/>
          </a:p>
        </p:txBody>
      </p:sp>
    </p:spTree>
    <p:extLst>
      <p:ext uri="{BB962C8B-B14F-4D97-AF65-F5344CB8AC3E}">
        <p14:creationId xmlns:p14="http://schemas.microsoft.com/office/powerpoint/2010/main" val="808399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E8005668-951E-452D-A98C-0A6C028B982E}" type="datetimeFigureOut">
              <a:rPr lang="en-US" smtClean="0"/>
              <a:t>4/14/2020</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09F2699E-0C38-4A92-98A3-584D227CCC9B}"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38226189"/>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050" name="Picture 2" descr="Profile photo for Hazel Reyes">
            <a:extLst>
              <a:ext uri="{FF2B5EF4-FFF2-40B4-BE49-F238E27FC236}">
                <a16:creationId xmlns:a16="http://schemas.microsoft.com/office/drawing/2014/main" id="{D0BC48B9-9AE6-458D-B6CD-5E4528ECC8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126" y="3448423"/>
            <a:ext cx="1590554" cy="15905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ofile photo for Sonia Pandit">
            <a:extLst>
              <a:ext uri="{FF2B5EF4-FFF2-40B4-BE49-F238E27FC236}">
                <a16:creationId xmlns:a16="http://schemas.microsoft.com/office/drawing/2014/main" id="{86915847-4851-44D9-9939-B4CD6FB86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6387" y="3448423"/>
            <a:ext cx="1553275" cy="159055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ofile photo for Ana Pineda">
            <a:extLst>
              <a:ext uri="{FF2B5EF4-FFF2-40B4-BE49-F238E27FC236}">
                <a16:creationId xmlns:a16="http://schemas.microsoft.com/office/drawing/2014/main" id="{CBFCFBF8-B100-42C4-8CE6-C502638741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4369" y="3448423"/>
            <a:ext cx="1590554" cy="15905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ofile photo for Andres Ruiz">
            <a:extLst>
              <a:ext uri="{FF2B5EF4-FFF2-40B4-BE49-F238E27FC236}">
                <a16:creationId xmlns:a16="http://schemas.microsoft.com/office/drawing/2014/main" id="{41069D42-BBCA-4427-9734-A6ECE443A0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9630" y="3448423"/>
            <a:ext cx="1590554" cy="15905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AA73C0-5F73-4F3B-9C33-68E7D9C172D7}"/>
              </a:ext>
            </a:extLst>
          </p:cNvPr>
          <p:cNvSpPr txBox="1"/>
          <p:nvPr/>
        </p:nvSpPr>
        <p:spPr>
          <a:xfrm>
            <a:off x="3333509" y="671333"/>
            <a:ext cx="7286301" cy="1569660"/>
          </a:xfrm>
          <a:prstGeom prst="rect">
            <a:avLst/>
          </a:prstGeom>
          <a:noFill/>
        </p:spPr>
        <p:txBody>
          <a:bodyPr wrap="square" rtlCol="0">
            <a:spAutoFit/>
          </a:bodyPr>
          <a:lstStyle/>
          <a:p>
            <a:pPr algn="ctr"/>
            <a:r>
              <a:rPr lang="en-US" sz="4800" dirty="0">
                <a:solidFill>
                  <a:schemeClr val="bg1"/>
                </a:solidFill>
              </a:rPr>
              <a:t>Project 2: </a:t>
            </a:r>
          </a:p>
          <a:p>
            <a:pPr algn="ctr"/>
            <a:r>
              <a:rPr lang="en-US" sz="4800" dirty="0">
                <a:solidFill>
                  <a:schemeClr val="bg1"/>
                </a:solidFill>
              </a:rPr>
              <a:t>Using API’s to Help Travelers</a:t>
            </a:r>
          </a:p>
        </p:txBody>
      </p:sp>
      <p:sp>
        <p:nvSpPr>
          <p:cNvPr id="6" name="TextBox 5">
            <a:extLst>
              <a:ext uri="{FF2B5EF4-FFF2-40B4-BE49-F238E27FC236}">
                <a16:creationId xmlns:a16="http://schemas.microsoft.com/office/drawing/2014/main" id="{FBF9A790-9DDD-46E1-8DFD-0941673E0979}"/>
              </a:ext>
            </a:extLst>
          </p:cNvPr>
          <p:cNvSpPr txBox="1"/>
          <p:nvPr/>
        </p:nvSpPr>
        <p:spPr>
          <a:xfrm>
            <a:off x="6243577" y="2894425"/>
            <a:ext cx="2013995" cy="369332"/>
          </a:xfrm>
          <a:prstGeom prst="rect">
            <a:avLst/>
          </a:prstGeom>
          <a:noFill/>
        </p:spPr>
        <p:txBody>
          <a:bodyPr wrap="square" rtlCol="0">
            <a:spAutoFit/>
          </a:bodyPr>
          <a:lstStyle/>
          <a:p>
            <a:pPr algn="ctr"/>
            <a:r>
              <a:rPr lang="en-US" dirty="0">
                <a:solidFill>
                  <a:schemeClr val="bg1"/>
                </a:solidFill>
              </a:rPr>
              <a:t>Team Members:</a:t>
            </a:r>
          </a:p>
        </p:txBody>
      </p:sp>
      <p:sp>
        <p:nvSpPr>
          <p:cNvPr id="11" name="TextBox 10">
            <a:extLst>
              <a:ext uri="{FF2B5EF4-FFF2-40B4-BE49-F238E27FC236}">
                <a16:creationId xmlns:a16="http://schemas.microsoft.com/office/drawing/2014/main" id="{A457738D-CBD4-42DE-9986-539028C409CF}"/>
              </a:ext>
            </a:extLst>
          </p:cNvPr>
          <p:cNvSpPr txBox="1"/>
          <p:nvPr/>
        </p:nvSpPr>
        <p:spPr>
          <a:xfrm>
            <a:off x="3802322" y="5038977"/>
            <a:ext cx="1328161" cy="369332"/>
          </a:xfrm>
          <a:prstGeom prst="rect">
            <a:avLst/>
          </a:prstGeom>
          <a:noFill/>
        </p:spPr>
        <p:txBody>
          <a:bodyPr wrap="square" rtlCol="0">
            <a:spAutoFit/>
          </a:bodyPr>
          <a:lstStyle/>
          <a:p>
            <a:pPr algn="ctr"/>
            <a:r>
              <a:rPr lang="en-US" dirty="0">
                <a:solidFill>
                  <a:schemeClr val="bg1"/>
                </a:solidFill>
              </a:rPr>
              <a:t>Hazel Reyes</a:t>
            </a:r>
          </a:p>
        </p:txBody>
      </p:sp>
      <p:sp>
        <p:nvSpPr>
          <p:cNvPr id="12" name="TextBox 11">
            <a:extLst>
              <a:ext uri="{FF2B5EF4-FFF2-40B4-BE49-F238E27FC236}">
                <a16:creationId xmlns:a16="http://schemas.microsoft.com/office/drawing/2014/main" id="{D557361B-B326-45E1-A20A-4D66D5E19D0D}"/>
              </a:ext>
            </a:extLst>
          </p:cNvPr>
          <p:cNvSpPr txBox="1"/>
          <p:nvPr/>
        </p:nvSpPr>
        <p:spPr>
          <a:xfrm>
            <a:off x="5592665" y="5038977"/>
            <a:ext cx="1440717" cy="369332"/>
          </a:xfrm>
          <a:prstGeom prst="rect">
            <a:avLst/>
          </a:prstGeom>
          <a:noFill/>
        </p:spPr>
        <p:txBody>
          <a:bodyPr wrap="square" rtlCol="0">
            <a:spAutoFit/>
          </a:bodyPr>
          <a:lstStyle/>
          <a:p>
            <a:pPr algn="ctr"/>
            <a:r>
              <a:rPr lang="en-US" dirty="0">
                <a:solidFill>
                  <a:schemeClr val="bg1"/>
                </a:solidFill>
              </a:rPr>
              <a:t>Sonia Pandit</a:t>
            </a:r>
          </a:p>
        </p:txBody>
      </p:sp>
      <p:sp>
        <p:nvSpPr>
          <p:cNvPr id="13" name="TextBox 12">
            <a:extLst>
              <a:ext uri="{FF2B5EF4-FFF2-40B4-BE49-F238E27FC236}">
                <a16:creationId xmlns:a16="http://schemas.microsoft.com/office/drawing/2014/main" id="{BEB20F71-F273-4568-BB88-6A1F36F34B7E}"/>
              </a:ext>
            </a:extLst>
          </p:cNvPr>
          <p:cNvSpPr txBox="1"/>
          <p:nvPr/>
        </p:nvSpPr>
        <p:spPr>
          <a:xfrm>
            <a:off x="7439287" y="5038977"/>
            <a:ext cx="1440717" cy="369332"/>
          </a:xfrm>
          <a:prstGeom prst="rect">
            <a:avLst/>
          </a:prstGeom>
          <a:noFill/>
        </p:spPr>
        <p:txBody>
          <a:bodyPr wrap="square" rtlCol="0">
            <a:spAutoFit/>
          </a:bodyPr>
          <a:lstStyle/>
          <a:p>
            <a:pPr algn="ctr"/>
            <a:r>
              <a:rPr lang="en-US" dirty="0">
                <a:solidFill>
                  <a:schemeClr val="bg1"/>
                </a:solidFill>
              </a:rPr>
              <a:t>Ana Pineda</a:t>
            </a:r>
          </a:p>
        </p:txBody>
      </p:sp>
      <p:sp>
        <p:nvSpPr>
          <p:cNvPr id="14" name="TextBox 13">
            <a:extLst>
              <a:ext uri="{FF2B5EF4-FFF2-40B4-BE49-F238E27FC236}">
                <a16:creationId xmlns:a16="http://schemas.microsoft.com/office/drawing/2014/main" id="{84E5DFF0-1FA3-4CA1-BC93-30973CC4D07A}"/>
              </a:ext>
            </a:extLst>
          </p:cNvPr>
          <p:cNvSpPr txBox="1"/>
          <p:nvPr/>
        </p:nvSpPr>
        <p:spPr>
          <a:xfrm>
            <a:off x="9304548" y="5038977"/>
            <a:ext cx="1440717" cy="369332"/>
          </a:xfrm>
          <a:prstGeom prst="rect">
            <a:avLst/>
          </a:prstGeom>
          <a:noFill/>
        </p:spPr>
        <p:txBody>
          <a:bodyPr wrap="square" rtlCol="0">
            <a:spAutoFit/>
          </a:bodyPr>
          <a:lstStyle/>
          <a:p>
            <a:pPr algn="ctr"/>
            <a:r>
              <a:rPr lang="en-US" dirty="0">
                <a:solidFill>
                  <a:schemeClr val="bg1"/>
                </a:solidFill>
              </a:rPr>
              <a:t>Andres Ruiz</a:t>
            </a:r>
          </a:p>
        </p:txBody>
      </p:sp>
      <p:grpSp>
        <p:nvGrpSpPr>
          <p:cNvPr id="15" name="Group 14">
            <a:extLst>
              <a:ext uri="{FF2B5EF4-FFF2-40B4-BE49-F238E27FC236}">
                <a16:creationId xmlns:a16="http://schemas.microsoft.com/office/drawing/2014/main" id="{8B630FE9-D273-461D-B9C6-E3236BA09852}"/>
              </a:ext>
            </a:extLst>
          </p:cNvPr>
          <p:cNvGrpSpPr/>
          <p:nvPr/>
        </p:nvGrpSpPr>
        <p:grpSpPr>
          <a:xfrm>
            <a:off x="1129496" y="1301889"/>
            <a:ext cx="2147733" cy="3930691"/>
            <a:chOff x="495820" y="1878600"/>
            <a:chExt cx="1520051" cy="2587157"/>
          </a:xfrm>
        </p:grpSpPr>
        <p:pic>
          <p:nvPicPr>
            <p:cNvPr id="16" name="Picture 15">
              <a:extLst>
                <a:ext uri="{FF2B5EF4-FFF2-40B4-BE49-F238E27FC236}">
                  <a16:creationId xmlns:a16="http://schemas.microsoft.com/office/drawing/2014/main" id="{8CDC29E9-45E4-4705-9285-1CA381048101}"/>
                </a:ext>
              </a:extLst>
            </p:cNvPr>
            <p:cNvPicPr>
              <a:picLocks noChangeAspect="1"/>
            </p:cNvPicPr>
            <p:nvPr/>
          </p:nvPicPr>
          <p:blipFill rotWithShape="1">
            <a:blip r:embed="rId6"/>
            <a:srcRect l="3774" t="2436" r="4258" b="2425"/>
            <a:stretch/>
          </p:blipFill>
          <p:spPr>
            <a:xfrm>
              <a:off x="495820" y="1878600"/>
              <a:ext cx="1520051" cy="2587157"/>
            </a:xfrm>
            <a:prstGeom prst="roundRect">
              <a:avLst>
                <a:gd name="adj" fmla="val 18813"/>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84A40702-4691-4BDF-A902-8EB68BC702F3}"/>
                </a:ext>
              </a:extLst>
            </p:cNvPr>
            <p:cNvPicPr>
              <a:picLocks noChangeAspect="1"/>
            </p:cNvPicPr>
            <p:nvPr/>
          </p:nvPicPr>
          <p:blipFill>
            <a:blip r:embed="rId7"/>
            <a:stretch>
              <a:fillRect/>
            </a:stretch>
          </p:blipFill>
          <p:spPr>
            <a:xfrm>
              <a:off x="565707" y="2181132"/>
              <a:ext cx="1380275" cy="1946579"/>
            </a:xfrm>
            <a:prstGeom prst="rect">
              <a:avLst/>
            </a:prstGeom>
          </p:spPr>
        </p:pic>
      </p:grpSp>
    </p:spTree>
    <p:extLst>
      <p:ext uri="{BB962C8B-B14F-4D97-AF65-F5344CB8AC3E}">
        <p14:creationId xmlns:p14="http://schemas.microsoft.com/office/powerpoint/2010/main" val="1278504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767BEA9-A3F8-41F4-9A70-C45C7BB446C3}"/>
              </a:ext>
            </a:extLst>
          </p:cNvPr>
          <p:cNvSpPr txBox="1"/>
          <p:nvPr/>
        </p:nvSpPr>
        <p:spPr>
          <a:xfrm>
            <a:off x="208344" y="34725"/>
            <a:ext cx="11458937" cy="1569660"/>
          </a:xfrm>
          <a:prstGeom prst="rect">
            <a:avLst/>
          </a:prstGeom>
          <a:noFill/>
        </p:spPr>
        <p:txBody>
          <a:bodyPr wrap="square" rtlCol="0">
            <a:spAutoFit/>
          </a:bodyPr>
          <a:lstStyle/>
          <a:p>
            <a:pPr algn="ctr"/>
            <a:r>
              <a:rPr lang="en-US" sz="4800" dirty="0">
                <a:solidFill>
                  <a:schemeClr val="bg1"/>
                </a:solidFill>
              </a:rPr>
              <a:t>App Concept: Savvy Travels</a:t>
            </a:r>
          </a:p>
          <a:p>
            <a:pPr algn="ctr"/>
            <a:r>
              <a:rPr lang="en-US" sz="4800" dirty="0">
                <a:solidFill>
                  <a:schemeClr val="bg1"/>
                </a:solidFill>
              </a:rPr>
              <a:t>Using API’s to Help </a:t>
            </a:r>
            <a:r>
              <a:rPr lang="en-US" sz="4400" dirty="0">
                <a:solidFill>
                  <a:schemeClr val="bg1"/>
                </a:solidFill>
              </a:rPr>
              <a:t>Travelers</a:t>
            </a:r>
            <a:endParaRPr lang="en-US" sz="4800" dirty="0">
              <a:solidFill>
                <a:schemeClr val="bg1"/>
              </a:solidFill>
            </a:endParaRPr>
          </a:p>
        </p:txBody>
      </p:sp>
      <p:sp>
        <p:nvSpPr>
          <p:cNvPr id="16" name="TextBox 15">
            <a:extLst>
              <a:ext uri="{FF2B5EF4-FFF2-40B4-BE49-F238E27FC236}">
                <a16:creationId xmlns:a16="http://schemas.microsoft.com/office/drawing/2014/main" id="{AE7C88BB-7F88-4191-A117-6BD2510F2468}"/>
              </a:ext>
            </a:extLst>
          </p:cNvPr>
          <p:cNvSpPr txBox="1"/>
          <p:nvPr/>
        </p:nvSpPr>
        <p:spPr>
          <a:xfrm>
            <a:off x="971321" y="2559227"/>
            <a:ext cx="9109273" cy="1200329"/>
          </a:xfrm>
          <a:prstGeom prst="rect">
            <a:avLst/>
          </a:prstGeom>
          <a:noFill/>
        </p:spPr>
        <p:txBody>
          <a:bodyPr wrap="square" rtlCol="0">
            <a:spAutoFit/>
          </a:bodyPr>
          <a:lstStyle/>
          <a:p>
            <a:r>
              <a:rPr lang="en-US" sz="2400" dirty="0">
                <a:solidFill>
                  <a:schemeClr val="bg1"/>
                </a:solidFill>
              </a:rPr>
              <a:t>Problem : When planning a trip, Travelers want to visit and experience the best local food. This task can quickly get overwhelming with the endless possibilities. The traveler can experience “Analysis Paralysis” </a:t>
            </a:r>
          </a:p>
        </p:txBody>
      </p:sp>
      <p:sp>
        <p:nvSpPr>
          <p:cNvPr id="17" name="TextBox 16">
            <a:extLst>
              <a:ext uri="{FF2B5EF4-FFF2-40B4-BE49-F238E27FC236}">
                <a16:creationId xmlns:a16="http://schemas.microsoft.com/office/drawing/2014/main" id="{553E7BA6-0193-40B4-BAA4-2F349A3AFEEE}"/>
              </a:ext>
            </a:extLst>
          </p:cNvPr>
          <p:cNvSpPr txBox="1"/>
          <p:nvPr/>
        </p:nvSpPr>
        <p:spPr>
          <a:xfrm>
            <a:off x="971321" y="3856770"/>
            <a:ext cx="9225023" cy="1569660"/>
          </a:xfrm>
          <a:prstGeom prst="rect">
            <a:avLst/>
          </a:prstGeom>
          <a:noFill/>
        </p:spPr>
        <p:txBody>
          <a:bodyPr wrap="square" rtlCol="0">
            <a:spAutoFit/>
          </a:bodyPr>
          <a:lstStyle/>
          <a:p>
            <a:r>
              <a:rPr lang="en-US" sz="2400" dirty="0">
                <a:solidFill>
                  <a:schemeClr val="bg1"/>
                </a:solidFill>
              </a:rPr>
              <a:t>Solution : Allow the travels to only browse the best reviews and rated restaurants and activities provided by the Yelp and YouTube APIs. Additionally the user can create their own itinerary based on the search results. </a:t>
            </a:r>
          </a:p>
        </p:txBody>
      </p:sp>
      <p:sp>
        <p:nvSpPr>
          <p:cNvPr id="3" name="Rectangle 2">
            <a:extLst>
              <a:ext uri="{FF2B5EF4-FFF2-40B4-BE49-F238E27FC236}">
                <a16:creationId xmlns:a16="http://schemas.microsoft.com/office/drawing/2014/main" id="{F29944B5-E443-4F1B-A140-89B09480F654}"/>
              </a:ext>
            </a:extLst>
          </p:cNvPr>
          <p:cNvSpPr/>
          <p:nvPr/>
        </p:nvSpPr>
        <p:spPr>
          <a:xfrm>
            <a:off x="971321" y="1938793"/>
            <a:ext cx="3953017" cy="523220"/>
          </a:xfrm>
          <a:prstGeom prst="rect">
            <a:avLst/>
          </a:prstGeom>
        </p:spPr>
        <p:txBody>
          <a:bodyPr wrap="square">
            <a:spAutoFit/>
          </a:bodyPr>
          <a:lstStyle/>
          <a:p>
            <a:r>
              <a:rPr lang="en-US" sz="2800" dirty="0">
                <a:solidFill>
                  <a:schemeClr val="bg1"/>
                </a:solidFill>
              </a:rPr>
              <a:t>Target Audience: Travelers</a:t>
            </a:r>
          </a:p>
        </p:txBody>
      </p:sp>
      <p:sp>
        <p:nvSpPr>
          <p:cNvPr id="25" name="Rectangle 24">
            <a:extLst>
              <a:ext uri="{FF2B5EF4-FFF2-40B4-BE49-F238E27FC236}">
                <a16:creationId xmlns:a16="http://schemas.microsoft.com/office/drawing/2014/main" id="{993043F4-CD67-4860-B719-A7D29DAF4A11}"/>
              </a:ext>
            </a:extLst>
          </p:cNvPr>
          <p:cNvSpPr/>
          <p:nvPr/>
        </p:nvSpPr>
        <p:spPr>
          <a:xfrm>
            <a:off x="694484" y="6002612"/>
            <a:ext cx="10741303" cy="523220"/>
          </a:xfrm>
          <a:prstGeom prst="rect">
            <a:avLst/>
          </a:prstGeom>
        </p:spPr>
        <p:txBody>
          <a:bodyPr wrap="square">
            <a:spAutoFit/>
          </a:bodyPr>
          <a:lstStyle/>
          <a:p>
            <a:r>
              <a:rPr lang="en-US" sz="2800" dirty="0">
                <a:solidFill>
                  <a:schemeClr val="bg1"/>
                </a:solidFill>
              </a:rPr>
              <a:t>Motivation: Want to focus on the excitement of traveling.</a:t>
            </a:r>
          </a:p>
        </p:txBody>
      </p:sp>
    </p:spTree>
    <p:extLst>
      <p:ext uri="{BB962C8B-B14F-4D97-AF65-F5344CB8AC3E}">
        <p14:creationId xmlns:p14="http://schemas.microsoft.com/office/powerpoint/2010/main" val="3981517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767BEA9-A3F8-41F4-9A70-C45C7BB446C3}"/>
              </a:ext>
            </a:extLst>
          </p:cNvPr>
          <p:cNvSpPr txBox="1"/>
          <p:nvPr/>
        </p:nvSpPr>
        <p:spPr>
          <a:xfrm>
            <a:off x="208344" y="34725"/>
            <a:ext cx="11458937" cy="830997"/>
          </a:xfrm>
          <a:prstGeom prst="rect">
            <a:avLst/>
          </a:prstGeom>
          <a:noFill/>
        </p:spPr>
        <p:txBody>
          <a:bodyPr wrap="square" rtlCol="0">
            <a:spAutoFit/>
          </a:bodyPr>
          <a:lstStyle/>
          <a:p>
            <a:pPr algn="ctr"/>
            <a:r>
              <a:rPr lang="en-US" sz="4800" dirty="0">
                <a:solidFill>
                  <a:schemeClr val="bg1"/>
                </a:solidFill>
              </a:rPr>
              <a:t>Design Process</a:t>
            </a:r>
          </a:p>
        </p:txBody>
      </p:sp>
      <p:pic>
        <p:nvPicPr>
          <p:cNvPr id="2" name="Picture 1">
            <a:extLst>
              <a:ext uri="{FF2B5EF4-FFF2-40B4-BE49-F238E27FC236}">
                <a16:creationId xmlns:a16="http://schemas.microsoft.com/office/drawing/2014/main" id="{BCD2E34C-04BB-4DBA-9715-E3BDFB41B54F}"/>
              </a:ext>
            </a:extLst>
          </p:cNvPr>
          <p:cNvPicPr>
            <a:picLocks noChangeAspect="1"/>
          </p:cNvPicPr>
          <p:nvPr/>
        </p:nvPicPr>
        <p:blipFill>
          <a:blip r:embed="rId2"/>
          <a:stretch>
            <a:fillRect/>
          </a:stretch>
        </p:blipFill>
        <p:spPr>
          <a:xfrm>
            <a:off x="208345" y="1844953"/>
            <a:ext cx="5430340" cy="3062713"/>
          </a:xfrm>
          <a:prstGeom prst="rect">
            <a:avLst/>
          </a:prstGeom>
        </p:spPr>
      </p:pic>
      <p:sp>
        <p:nvSpPr>
          <p:cNvPr id="13" name="TextBox 12">
            <a:extLst>
              <a:ext uri="{FF2B5EF4-FFF2-40B4-BE49-F238E27FC236}">
                <a16:creationId xmlns:a16="http://schemas.microsoft.com/office/drawing/2014/main" id="{77554501-5991-4F75-8F59-A2532E73CC0A}"/>
              </a:ext>
            </a:extLst>
          </p:cNvPr>
          <p:cNvSpPr txBox="1"/>
          <p:nvPr/>
        </p:nvSpPr>
        <p:spPr>
          <a:xfrm>
            <a:off x="416690" y="1124505"/>
            <a:ext cx="4259484" cy="461665"/>
          </a:xfrm>
          <a:prstGeom prst="rect">
            <a:avLst/>
          </a:prstGeom>
          <a:noFill/>
        </p:spPr>
        <p:txBody>
          <a:bodyPr wrap="square" rtlCol="0">
            <a:spAutoFit/>
          </a:bodyPr>
          <a:lstStyle/>
          <a:p>
            <a:pPr algn="ctr"/>
            <a:r>
              <a:rPr lang="en-US" sz="2400" dirty="0">
                <a:solidFill>
                  <a:schemeClr val="bg1"/>
                </a:solidFill>
              </a:rPr>
              <a:t>Mobile </a:t>
            </a:r>
          </a:p>
        </p:txBody>
      </p:sp>
      <p:pic>
        <p:nvPicPr>
          <p:cNvPr id="7" name="Picture 6">
            <a:extLst>
              <a:ext uri="{FF2B5EF4-FFF2-40B4-BE49-F238E27FC236}">
                <a16:creationId xmlns:a16="http://schemas.microsoft.com/office/drawing/2014/main" id="{8A943274-0B05-49B2-B1DF-173707F3C06D}"/>
              </a:ext>
            </a:extLst>
          </p:cNvPr>
          <p:cNvPicPr>
            <a:picLocks noChangeAspect="1"/>
          </p:cNvPicPr>
          <p:nvPr/>
        </p:nvPicPr>
        <p:blipFill>
          <a:blip r:embed="rId3"/>
          <a:stretch>
            <a:fillRect/>
          </a:stretch>
        </p:blipFill>
        <p:spPr>
          <a:xfrm>
            <a:off x="6293984" y="1844953"/>
            <a:ext cx="5562350" cy="3062713"/>
          </a:xfrm>
          <a:prstGeom prst="rect">
            <a:avLst/>
          </a:prstGeom>
        </p:spPr>
      </p:pic>
      <p:sp>
        <p:nvSpPr>
          <p:cNvPr id="19" name="TextBox 18">
            <a:extLst>
              <a:ext uri="{FF2B5EF4-FFF2-40B4-BE49-F238E27FC236}">
                <a16:creationId xmlns:a16="http://schemas.microsoft.com/office/drawing/2014/main" id="{06B01175-9B21-4AA3-A796-3B83A71D2A6F}"/>
              </a:ext>
            </a:extLst>
          </p:cNvPr>
          <p:cNvSpPr txBox="1"/>
          <p:nvPr/>
        </p:nvSpPr>
        <p:spPr>
          <a:xfrm>
            <a:off x="6749971" y="1124505"/>
            <a:ext cx="4259484" cy="461665"/>
          </a:xfrm>
          <a:prstGeom prst="rect">
            <a:avLst/>
          </a:prstGeom>
          <a:noFill/>
        </p:spPr>
        <p:txBody>
          <a:bodyPr wrap="square" rtlCol="0">
            <a:spAutoFit/>
          </a:bodyPr>
          <a:lstStyle/>
          <a:p>
            <a:pPr algn="ctr"/>
            <a:r>
              <a:rPr lang="en-US" sz="2400" dirty="0">
                <a:solidFill>
                  <a:schemeClr val="bg1"/>
                </a:solidFill>
              </a:rPr>
              <a:t>Desktop</a:t>
            </a:r>
          </a:p>
        </p:txBody>
      </p:sp>
      <p:sp>
        <p:nvSpPr>
          <p:cNvPr id="8" name="Rectangle 7">
            <a:extLst>
              <a:ext uri="{FF2B5EF4-FFF2-40B4-BE49-F238E27FC236}">
                <a16:creationId xmlns:a16="http://schemas.microsoft.com/office/drawing/2014/main" id="{5378A953-3692-4BDB-BA20-539F6300D749}"/>
              </a:ext>
            </a:extLst>
          </p:cNvPr>
          <p:cNvSpPr/>
          <p:nvPr/>
        </p:nvSpPr>
        <p:spPr>
          <a:xfrm>
            <a:off x="694484" y="6002612"/>
            <a:ext cx="10741303" cy="523220"/>
          </a:xfrm>
          <a:prstGeom prst="rect">
            <a:avLst/>
          </a:prstGeom>
        </p:spPr>
        <p:txBody>
          <a:bodyPr wrap="square">
            <a:spAutoFit/>
          </a:bodyPr>
          <a:lstStyle/>
          <a:p>
            <a:r>
              <a:rPr lang="en-US" sz="2800" dirty="0">
                <a:solidFill>
                  <a:schemeClr val="bg1"/>
                </a:solidFill>
              </a:rPr>
              <a:t>Created Mock Up on </a:t>
            </a:r>
            <a:r>
              <a:rPr lang="en-US" sz="2800" dirty="0" err="1">
                <a:solidFill>
                  <a:schemeClr val="bg1"/>
                </a:solidFill>
              </a:rPr>
              <a:t>Powerpoint</a:t>
            </a:r>
            <a:endParaRPr lang="en-US" sz="2800" dirty="0">
              <a:solidFill>
                <a:schemeClr val="bg1"/>
              </a:solidFill>
            </a:endParaRPr>
          </a:p>
        </p:txBody>
      </p:sp>
    </p:spTree>
    <p:extLst>
      <p:ext uri="{BB962C8B-B14F-4D97-AF65-F5344CB8AC3E}">
        <p14:creationId xmlns:p14="http://schemas.microsoft.com/office/powerpoint/2010/main" val="4219789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767BEA9-A3F8-41F4-9A70-C45C7BB446C3}"/>
              </a:ext>
            </a:extLst>
          </p:cNvPr>
          <p:cNvSpPr txBox="1"/>
          <p:nvPr/>
        </p:nvSpPr>
        <p:spPr>
          <a:xfrm>
            <a:off x="1552580" y="101543"/>
            <a:ext cx="8382543" cy="830997"/>
          </a:xfrm>
          <a:prstGeom prst="rect">
            <a:avLst/>
          </a:prstGeom>
          <a:noFill/>
        </p:spPr>
        <p:txBody>
          <a:bodyPr wrap="square" rtlCol="0">
            <a:spAutoFit/>
          </a:bodyPr>
          <a:lstStyle/>
          <a:p>
            <a:pPr algn="ctr"/>
            <a:r>
              <a:rPr lang="en-US" sz="4800" dirty="0">
                <a:solidFill>
                  <a:schemeClr val="bg1"/>
                </a:solidFill>
              </a:rPr>
              <a:t>New Technologies </a:t>
            </a:r>
          </a:p>
        </p:txBody>
      </p:sp>
      <p:grpSp>
        <p:nvGrpSpPr>
          <p:cNvPr id="5" name="Group 4">
            <a:extLst>
              <a:ext uri="{FF2B5EF4-FFF2-40B4-BE49-F238E27FC236}">
                <a16:creationId xmlns:a16="http://schemas.microsoft.com/office/drawing/2014/main" id="{97C545F6-7527-413B-B146-FC1B8547A908}"/>
              </a:ext>
            </a:extLst>
          </p:cNvPr>
          <p:cNvGrpSpPr/>
          <p:nvPr/>
        </p:nvGrpSpPr>
        <p:grpSpPr>
          <a:xfrm>
            <a:off x="6994418" y="2037622"/>
            <a:ext cx="3854238" cy="677846"/>
            <a:chOff x="1256514" y="1018873"/>
            <a:chExt cx="4964724" cy="815412"/>
          </a:xfrm>
        </p:grpSpPr>
        <p:pic>
          <p:nvPicPr>
            <p:cNvPr id="3" name="Picture 2">
              <a:extLst>
                <a:ext uri="{FF2B5EF4-FFF2-40B4-BE49-F238E27FC236}">
                  <a16:creationId xmlns:a16="http://schemas.microsoft.com/office/drawing/2014/main" id="{32795C78-2345-4C0D-962C-A24221E840EC}"/>
                </a:ext>
              </a:extLst>
            </p:cNvPr>
            <p:cNvPicPr>
              <a:picLocks noChangeAspect="1"/>
            </p:cNvPicPr>
            <p:nvPr/>
          </p:nvPicPr>
          <p:blipFill>
            <a:blip r:embed="rId2"/>
            <a:stretch>
              <a:fillRect/>
            </a:stretch>
          </p:blipFill>
          <p:spPr>
            <a:xfrm>
              <a:off x="1256514" y="1018873"/>
              <a:ext cx="1280271" cy="815411"/>
            </a:xfrm>
            <a:prstGeom prst="rect">
              <a:avLst/>
            </a:prstGeom>
          </p:spPr>
        </p:pic>
        <p:pic>
          <p:nvPicPr>
            <p:cNvPr id="4" name="Picture 3">
              <a:extLst>
                <a:ext uri="{FF2B5EF4-FFF2-40B4-BE49-F238E27FC236}">
                  <a16:creationId xmlns:a16="http://schemas.microsoft.com/office/drawing/2014/main" id="{4074F835-67A4-40A4-9FCD-07B452239F94}"/>
                </a:ext>
              </a:extLst>
            </p:cNvPr>
            <p:cNvPicPr>
              <a:picLocks noChangeAspect="1"/>
            </p:cNvPicPr>
            <p:nvPr/>
          </p:nvPicPr>
          <p:blipFill>
            <a:blip r:embed="rId3"/>
            <a:stretch>
              <a:fillRect/>
            </a:stretch>
          </p:blipFill>
          <p:spPr>
            <a:xfrm>
              <a:off x="2536785" y="1018874"/>
              <a:ext cx="3684453" cy="815411"/>
            </a:xfrm>
            <a:prstGeom prst="rect">
              <a:avLst/>
            </a:prstGeom>
          </p:spPr>
        </p:pic>
      </p:grpSp>
      <p:grpSp>
        <p:nvGrpSpPr>
          <p:cNvPr id="31" name="Group 30">
            <a:extLst>
              <a:ext uri="{FF2B5EF4-FFF2-40B4-BE49-F238E27FC236}">
                <a16:creationId xmlns:a16="http://schemas.microsoft.com/office/drawing/2014/main" id="{D2F09102-3AE6-4A8A-9F68-36CC1242857E}"/>
              </a:ext>
            </a:extLst>
          </p:cNvPr>
          <p:cNvGrpSpPr/>
          <p:nvPr/>
        </p:nvGrpSpPr>
        <p:grpSpPr>
          <a:xfrm>
            <a:off x="4992789" y="1674832"/>
            <a:ext cx="1384918" cy="2511470"/>
            <a:chOff x="495820" y="1878600"/>
            <a:chExt cx="1520051" cy="2587157"/>
          </a:xfrm>
        </p:grpSpPr>
        <p:pic>
          <p:nvPicPr>
            <p:cNvPr id="29" name="Picture 28">
              <a:extLst>
                <a:ext uri="{FF2B5EF4-FFF2-40B4-BE49-F238E27FC236}">
                  <a16:creationId xmlns:a16="http://schemas.microsoft.com/office/drawing/2014/main" id="{ED79638E-2367-4D42-A8DD-28F978F912DB}"/>
                </a:ext>
              </a:extLst>
            </p:cNvPr>
            <p:cNvPicPr>
              <a:picLocks noChangeAspect="1"/>
            </p:cNvPicPr>
            <p:nvPr/>
          </p:nvPicPr>
          <p:blipFill rotWithShape="1">
            <a:blip r:embed="rId4"/>
            <a:srcRect l="3774" t="2436" r="4258" b="2425"/>
            <a:stretch/>
          </p:blipFill>
          <p:spPr>
            <a:xfrm>
              <a:off x="495820" y="1878600"/>
              <a:ext cx="1520051" cy="2587157"/>
            </a:xfrm>
            <a:prstGeom prst="roundRect">
              <a:avLst>
                <a:gd name="adj" fmla="val 18813"/>
              </a:avLst>
            </a:prstGeom>
            <a:solidFill>
              <a:srgbClr val="FFFFFF">
                <a:shade val="85000"/>
              </a:srgbClr>
            </a:solidFill>
            <a:ln>
              <a:noFill/>
            </a:ln>
            <a:effectLst>
              <a:reflection blurRad="12700" stA="38000" endPos="28000" dist="5000" dir="5400000" sy="-100000" algn="bl" rotWithShape="0"/>
            </a:effectLst>
          </p:spPr>
        </p:pic>
        <p:pic>
          <p:nvPicPr>
            <p:cNvPr id="30" name="Picture 29">
              <a:extLst>
                <a:ext uri="{FF2B5EF4-FFF2-40B4-BE49-F238E27FC236}">
                  <a16:creationId xmlns:a16="http://schemas.microsoft.com/office/drawing/2014/main" id="{E9A05FB1-B5CB-4463-8584-306A8CA7B40C}"/>
                </a:ext>
              </a:extLst>
            </p:cNvPr>
            <p:cNvPicPr>
              <a:picLocks noChangeAspect="1"/>
            </p:cNvPicPr>
            <p:nvPr/>
          </p:nvPicPr>
          <p:blipFill>
            <a:blip r:embed="rId5"/>
            <a:stretch>
              <a:fillRect/>
            </a:stretch>
          </p:blipFill>
          <p:spPr>
            <a:xfrm>
              <a:off x="565707" y="2181132"/>
              <a:ext cx="1380275" cy="1946579"/>
            </a:xfrm>
            <a:prstGeom prst="rect">
              <a:avLst/>
            </a:prstGeom>
          </p:spPr>
        </p:pic>
      </p:grpSp>
      <p:pic>
        <p:nvPicPr>
          <p:cNvPr id="18" name="Picture 4" descr="Image result for trello logo">
            <a:extLst>
              <a:ext uri="{FF2B5EF4-FFF2-40B4-BE49-F238E27FC236}">
                <a16:creationId xmlns:a16="http://schemas.microsoft.com/office/drawing/2014/main" id="{2A792C89-A21B-461B-B4EB-FFFA83B105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438" y="2067435"/>
            <a:ext cx="2808836" cy="86313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eroku Logo PNG Transparent &amp; SVG Vector - Freebie Supply">
            <a:extLst>
              <a:ext uri="{FF2B5EF4-FFF2-40B4-BE49-F238E27FC236}">
                <a16:creationId xmlns:a16="http://schemas.microsoft.com/office/drawing/2014/main" id="{DEBF7FA2-1F59-4E33-950F-9BE5B42226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0630" y="3349211"/>
            <a:ext cx="2548026" cy="19110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avis CI - Test and Deploy with Confidence">
            <a:extLst>
              <a:ext uri="{FF2B5EF4-FFF2-40B4-BE49-F238E27FC236}">
                <a16:creationId xmlns:a16="http://schemas.microsoft.com/office/drawing/2014/main" id="{D922FDBF-93D1-4552-B01A-F6751ECCEA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648" y="3858145"/>
            <a:ext cx="2852757" cy="8931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wsDB Database-as-a-Service">
            <a:extLst>
              <a:ext uri="{FF2B5EF4-FFF2-40B4-BE49-F238E27FC236}">
                <a16:creationId xmlns:a16="http://schemas.microsoft.com/office/drawing/2014/main" id="{4E8A7C68-0888-4EE2-B21B-EE315B2E97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1276" y="5036845"/>
            <a:ext cx="3339839" cy="1448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003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767BEA9-A3F8-41F4-9A70-C45C7BB446C3}"/>
              </a:ext>
            </a:extLst>
          </p:cNvPr>
          <p:cNvSpPr txBox="1"/>
          <p:nvPr/>
        </p:nvSpPr>
        <p:spPr>
          <a:xfrm>
            <a:off x="208344" y="34725"/>
            <a:ext cx="11458937" cy="830997"/>
          </a:xfrm>
          <a:prstGeom prst="rect">
            <a:avLst/>
          </a:prstGeom>
          <a:noFill/>
        </p:spPr>
        <p:txBody>
          <a:bodyPr wrap="square" rtlCol="0">
            <a:spAutoFit/>
          </a:bodyPr>
          <a:lstStyle/>
          <a:p>
            <a:pPr algn="ctr"/>
            <a:r>
              <a:rPr lang="en-US" sz="4800" dirty="0">
                <a:solidFill>
                  <a:schemeClr val="bg1"/>
                </a:solidFill>
              </a:rPr>
              <a:t>Demonstration</a:t>
            </a:r>
          </a:p>
        </p:txBody>
      </p:sp>
      <p:pic>
        <p:nvPicPr>
          <p:cNvPr id="2" name="final Savvy Traveler">
            <a:hlinkClick r:id="" action="ppaction://media"/>
            <a:extLst>
              <a:ext uri="{FF2B5EF4-FFF2-40B4-BE49-F238E27FC236}">
                <a16:creationId xmlns:a16="http://schemas.microsoft.com/office/drawing/2014/main" id="{DDAD5EF6-6977-4CFC-AB72-F7F9E2E9384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17112" y="1019907"/>
            <a:ext cx="9841399" cy="4818185"/>
          </a:xfrm>
          <a:prstGeom prst="rect">
            <a:avLst/>
          </a:prstGeom>
        </p:spPr>
      </p:pic>
    </p:spTree>
    <p:extLst>
      <p:ext uri="{BB962C8B-B14F-4D97-AF65-F5344CB8AC3E}">
        <p14:creationId xmlns:p14="http://schemas.microsoft.com/office/powerpoint/2010/main" val="266660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33D677-240E-4FFE-B55E-75E9CDE9361B}"/>
              </a:ext>
            </a:extLst>
          </p:cNvPr>
          <p:cNvSpPr txBox="1"/>
          <p:nvPr/>
        </p:nvSpPr>
        <p:spPr>
          <a:xfrm>
            <a:off x="-398354" y="278208"/>
            <a:ext cx="8484243" cy="830997"/>
          </a:xfrm>
          <a:prstGeom prst="rect">
            <a:avLst/>
          </a:prstGeom>
          <a:noFill/>
        </p:spPr>
        <p:txBody>
          <a:bodyPr wrap="square" rtlCol="0">
            <a:spAutoFit/>
          </a:bodyPr>
          <a:lstStyle/>
          <a:p>
            <a:pPr algn="ctr"/>
            <a:r>
              <a:rPr lang="en-US" sz="4800" dirty="0">
                <a:solidFill>
                  <a:schemeClr val="bg1"/>
                </a:solidFill>
              </a:rPr>
              <a:t>New Features</a:t>
            </a:r>
          </a:p>
        </p:txBody>
      </p:sp>
      <p:sp>
        <p:nvSpPr>
          <p:cNvPr id="5" name="TextBox 4">
            <a:extLst>
              <a:ext uri="{FF2B5EF4-FFF2-40B4-BE49-F238E27FC236}">
                <a16:creationId xmlns:a16="http://schemas.microsoft.com/office/drawing/2014/main" id="{9897125C-D66B-44FA-BBE7-EAD0F5893F1B}"/>
              </a:ext>
            </a:extLst>
          </p:cNvPr>
          <p:cNvSpPr txBox="1"/>
          <p:nvPr/>
        </p:nvSpPr>
        <p:spPr>
          <a:xfrm>
            <a:off x="283580" y="1109205"/>
            <a:ext cx="11624839" cy="3108543"/>
          </a:xfrm>
          <a:prstGeom prst="rect">
            <a:avLst/>
          </a:prstGeom>
          <a:noFill/>
        </p:spPr>
        <p:txBody>
          <a:bodyPr wrap="square" rtlCol="0">
            <a:spAutoFit/>
          </a:bodyPr>
          <a:lstStyle/>
          <a:p>
            <a:pPr marL="514350" indent="-514350">
              <a:buAutoNum type="arabicPeriod"/>
            </a:pPr>
            <a:r>
              <a:rPr lang="en-US" sz="2800" dirty="0">
                <a:solidFill>
                  <a:schemeClr val="bg1"/>
                </a:solidFill>
              </a:rPr>
              <a:t>Updated Mobile friendly response and improved visual features such as the hover icons.</a:t>
            </a:r>
          </a:p>
          <a:p>
            <a:pPr marL="514350" indent="-514350">
              <a:buAutoNum type="arabicPeriod"/>
            </a:pPr>
            <a:r>
              <a:rPr lang="en-US" sz="2800" dirty="0">
                <a:solidFill>
                  <a:schemeClr val="bg1"/>
                </a:solidFill>
              </a:rPr>
              <a:t>New link to restaurant Yelp page directly from itinerary</a:t>
            </a:r>
          </a:p>
          <a:p>
            <a:pPr marL="514350" indent="-514350">
              <a:buAutoNum type="arabicPeriod"/>
            </a:pPr>
            <a:r>
              <a:rPr lang="en-US" sz="2800" dirty="0">
                <a:solidFill>
                  <a:schemeClr val="bg1"/>
                </a:solidFill>
              </a:rPr>
              <a:t>Added dark mode option</a:t>
            </a:r>
          </a:p>
          <a:p>
            <a:pPr marL="514350" indent="-514350">
              <a:buAutoNum type="arabicPeriod"/>
            </a:pPr>
            <a:r>
              <a:rPr lang="en-US" sz="2800" dirty="0">
                <a:solidFill>
                  <a:schemeClr val="bg1"/>
                </a:solidFill>
              </a:rPr>
              <a:t>Added login </a:t>
            </a:r>
          </a:p>
          <a:p>
            <a:pPr marL="514350" indent="-514350">
              <a:buAutoNum type="arabicPeriod"/>
            </a:pPr>
            <a:r>
              <a:rPr lang="en-US" sz="2800" dirty="0">
                <a:solidFill>
                  <a:schemeClr val="bg1"/>
                </a:solidFill>
              </a:rPr>
              <a:t>Database storage instead of local storage</a:t>
            </a:r>
          </a:p>
          <a:p>
            <a:pPr marL="514350" indent="-514350">
              <a:buAutoNum type="arabicPeriod"/>
            </a:pPr>
            <a:endParaRPr lang="en-US" sz="2800" dirty="0">
              <a:solidFill>
                <a:schemeClr val="bg1"/>
              </a:solidFill>
            </a:endParaRPr>
          </a:p>
        </p:txBody>
      </p:sp>
    </p:spTree>
    <p:extLst>
      <p:ext uri="{BB962C8B-B14F-4D97-AF65-F5344CB8AC3E}">
        <p14:creationId xmlns:p14="http://schemas.microsoft.com/office/powerpoint/2010/main" val="3336292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33D677-240E-4FFE-B55E-75E9CDE9361B}"/>
              </a:ext>
            </a:extLst>
          </p:cNvPr>
          <p:cNvSpPr txBox="1"/>
          <p:nvPr/>
        </p:nvSpPr>
        <p:spPr>
          <a:xfrm>
            <a:off x="-398354" y="278208"/>
            <a:ext cx="8484243" cy="830997"/>
          </a:xfrm>
          <a:prstGeom prst="rect">
            <a:avLst/>
          </a:prstGeom>
          <a:noFill/>
        </p:spPr>
        <p:txBody>
          <a:bodyPr wrap="square" rtlCol="0">
            <a:spAutoFit/>
          </a:bodyPr>
          <a:lstStyle/>
          <a:p>
            <a:pPr algn="ctr"/>
            <a:r>
              <a:rPr lang="en-US" sz="4800" dirty="0">
                <a:solidFill>
                  <a:schemeClr val="bg1"/>
                </a:solidFill>
              </a:rPr>
              <a:t>Needed Improvement</a:t>
            </a:r>
          </a:p>
        </p:txBody>
      </p:sp>
      <p:sp>
        <p:nvSpPr>
          <p:cNvPr id="5" name="TextBox 4">
            <a:extLst>
              <a:ext uri="{FF2B5EF4-FFF2-40B4-BE49-F238E27FC236}">
                <a16:creationId xmlns:a16="http://schemas.microsoft.com/office/drawing/2014/main" id="{9897125C-D66B-44FA-BBE7-EAD0F5893F1B}"/>
              </a:ext>
            </a:extLst>
          </p:cNvPr>
          <p:cNvSpPr txBox="1"/>
          <p:nvPr/>
        </p:nvSpPr>
        <p:spPr>
          <a:xfrm>
            <a:off x="567161" y="1098581"/>
            <a:ext cx="11624839" cy="1384995"/>
          </a:xfrm>
          <a:prstGeom prst="rect">
            <a:avLst/>
          </a:prstGeom>
          <a:noFill/>
        </p:spPr>
        <p:txBody>
          <a:bodyPr wrap="square" rtlCol="0">
            <a:spAutoFit/>
          </a:bodyPr>
          <a:lstStyle/>
          <a:p>
            <a:pPr marL="514350" indent="-514350">
              <a:buAutoNum type="arabicPeriod"/>
            </a:pPr>
            <a:r>
              <a:rPr lang="en-US" sz="2800" dirty="0">
                <a:solidFill>
                  <a:schemeClr val="bg1"/>
                </a:solidFill>
              </a:rPr>
              <a:t>Better use of database for login</a:t>
            </a:r>
          </a:p>
          <a:p>
            <a:pPr marL="514350" indent="-514350">
              <a:buAutoNum type="arabicPeriod"/>
            </a:pPr>
            <a:r>
              <a:rPr lang="en-US" sz="2800" dirty="0">
                <a:solidFill>
                  <a:schemeClr val="bg1"/>
                </a:solidFill>
              </a:rPr>
              <a:t>Add affiliate links for the user to purchase related products</a:t>
            </a:r>
          </a:p>
          <a:p>
            <a:pPr marL="514350" indent="-514350">
              <a:buAutoNum type="arabicPeriod"/>
            </a:pPr>
            <a:r>
              <a:rPr lang="en-US" sz="2800" dirty="0">
                <a:solidFill>
                  <a:schemeClr val="bg1"/>
                </a:solidFill>
              </a:rPr>
              <a:t>Polish the overall look of the page</a:t>
            </a:r>
          </a:p>
        </p:txBody>
      </p:sp>
    </p:spTree>
    <p:extLst>
      <p:ext uri="{BB962C8B-B14F-4D97-AF65-F5344CB8AC3E}">
        <p14:creationId xmlns:p14="http://schemas.microsoft.com/office/powerpoint/2010/main" val="172171628"/>
      </p:ext>
    </p:extLst>
  </p:cSld>
  <p:clrMapOvr>
    <a:masterClrMapping/>
  </p:clrMapOvr>
</p:sld>
</file>

<file path=ppt/theme/theme1.xml><?xml version="1.0" encoding="utf-8"?>
<a:theme xmlns:a="http://schemas.openxmlformats.org/drawingml/2006/main" name="Badg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docProps/app.xml><?xml version="1.0" encoding="utf-8"?>
<Properties xmlns="http://schemas.openxmlformats.org/officeDocument/2006/extended-properties" xmlns:vt="http://schemas.openxmlformats.org/officeDocument/2006/docPropsVTypes">
  <Template>TM10001106[[fn=Badge]]</Template>
  <TotalTime>510</TotalTime>
  <Words>193</Words>
  <Application>Microsoft Office PowerPoint</Application>
  <PresentationFormat>Widescreen</PresentationFormat>
  <Paragraphs>29</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Gill Sans MT</vt:lpstr>
      <vt:lpstr>Impact</vt:lpstr>
      <vt:lpstr>Badge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andres ruiz</dc:creator>
  <cp:lastModifiedBy>Ana Michelle</cp:lastModifiedBy>
  <cp:revision>49</cp:revision>
  <dcterms:created xsi:type="dcterms:W3CDTF">2020-02-12T21:49:54Z</dcterms:created>
  <dcterms:modified xsi:type="dcterms:W3CDTF">2020-04-14T22:31:32Z</dcterms:modified>
</cp:coreProperties>
</file>